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2" r:id="rId4"/>
    <p:sldId id="293" r:id="rId5"/>
    <p:sldId id="259" r:id="rId6"/>
    <p:sldId id="262" r:id="rId7"/>
    <p:sldId id="263" r:id="rId8"/>
    <p:sldId id="284" r:id="rId9"/>
    <p:sldId id="283" r:id="rId10"/>
    <p:sldId id="264" r:id="rId11"/>
    <p:sldId id="266" r:id="rId12"/>
    <p:sldId id="279" r:id="rId13"/>
    <p:sldId id="285" r:id="rId14"/>
    <p:sldId id="267" r:id="rId15"/>
    <p:sldId id="269" r:id="rId16"/>
    <p:sldId id="272" r:id="rId17"/>
    <p:sldId id="289" r:id="rId18"/>
    <p:sldId id="286" r:id="rId19"/>
    <p:sldId id="287" r:id="rId20"/>
    <p:sldId id="291" r:id="rId21"/>
    <p:sldId id="271" r:id="rId22"/>
    <p:sldId id="268" r:id="rId23"/>
    <p:sldId id="273" r:id="rId24"/>
    <p:sldId id="274" r:id="rId25"/>
    <p:sldId id="288" r:id="rId26"/>
    <p:sldId id="276" r:id="rId27"/>
    <p:sldId id="275" r:id="rId28"/>
    <p:sldId id="278" r:id="rId29"/>
    <p:sldId id="280" r:id="rId30"/>
    <p:sldId id="294" r:id="rId31"/>
    <p:sldId id="290" r:id="rId32"/>
    <p:sldId id="281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51BF-9CA2-4CDB-8887-05F4DAE79DB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37AC-99BF-4410-ADF7-07B263919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11" Type="http://schemas.openxmlformats.org/officeDocument/2006/relationships/image" Target="../media/image54.gif"/><Relationship Id="rId5" Type="http://schemas.openxmlformats.org/officeDocument/2006/relationships/image" Target="../media/image49.gif"/><Relationship Id="rId10" Type="http://schemas.openxmlformats.org/officeDocument/2006/relationships/image" Target="../media/image53.gif"/><Relationship Id="rId4" Type="http://schemas.openxmlformats.org/officeDocument/2006/relationships/image" Target="../media/image48.gif"/><Relationship Id="rId9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7.gif"/><Relationship Id="rId7" Type="http://schemas.openxmlformats.org/officeDocument/2006/relationships/image" Target="../media/image6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1-tub-ru.yandex.net/i?id=e44d481da212c807fdd79c6c5be62e66&amp;n=33&amp;h=215&amp;w=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6488668"/>
            <a:ext cx="45005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ВОСПИТАТЕЛЬ: ГРОСС И.Н.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571736" y="928670"/>
            <a:ext cx="4572032" cy="31432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ЭКСКУРСИЯ В ЛЕС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643050"/>
            <a:ext cx="7000924" cy="41549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/>
              <a:t>«Лес – многоэтажный дом» (толща лесной почвы, кустарники, низкие деревья, деревья средней высоты, очень высокие деревья)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endzakaz.ru/images/school/k-om3/k-om3-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00"/>
                </a:solidFill>
              </a:rPr>
              <a:t>Кто живет в лесу?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928802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ЖИВОТНЫЕ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000372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ПТИЦЫ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071942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НАСЕКОМЫЕ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s583.pbsrc.com/albums/ss275/webworkathomejobs/foxespicture.gif~c2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794"/>
            <a:ext cx="1905000" cy="1905000"/>
          </a:xfrm>
          <a:prstGeom prst="rect">
            <a:avLst/>
          </a:prstGeom>
          <a:noFill/>
        </p:spPr>
      </p:pic>
      <p:pic>
        <p:nvPicPr>
          <p:cNvPr id="1030" name="Picture 6" descr="http://forum.belochki.ru/uploads/monthly_2015_11/belkivgorode.gif.497a78d924f9f4ae79cc31461356cdb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0"/>
            <a:ext cx="1214446" cy="861992"/>
          </a:xfrm>
          <a:prstGeom prst="rect">
            <a:avLst/>
          </a:prstGeom>
          <a:noFill/>
        </p:spPr>
      </p:pic>
      <p:pic>
        <p:nvPicPr>
          <p:cNvPr id="1032" name="Picture 8" descr="http://img1.picmix.com/output/stamp/thumb/5/0/1/6/16105_2b3d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571636" cy="1428760"/>
          </a:xfrm>
          <a:prstGeom prst="rect">
            <a:avLst/>
          </a:prstGeom>
          <a:noFill/>
        </p:spPr>
      </p:pic>
      <p:pic>
        <p:nvPicPr>
          <p:cNvPr id="1034" name="Picture 10" descr="http://www.turtletrack.org/Issues01/Co03242001/Art/woodpec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571744"/>
            <a:ext cx="1214446" cy="1428760"/>
          </a:xfrm>
          <a:prstGeom prst="rect">
            <a:avLst/>
          </a:prstGeom>
          <a:noFill/>
        </p:spPr>
      </p:pic>
      <p:pic>
        <p:nvPicPr>
          <p:cNvPr id="1036" name="Picture 12" descr="http://www.playcast.ru/uploads/2015/04/04/1299818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2214554"/>
            <a:ext cx="3333772" cy="2000264"/>
          </a:xfrm>
          <a:prstGeom prst="rect">
            <a:avLst/>
          </a:prstGeom>
          <a:noFill/>
        </p:spPr>
      </p:pic>
      <p:pic>
        <p:nvPicPr>
          <p:cNvPr id="1040" name="Picture 16" descr="http://www.picgifs.com/graphics/i/insects/graphics-insects-65406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029200"/>
            <a:ext cx="3143272" cy="1828800"/>
          </a:xfrm>
          <a:prstGeom prst="rect">
            <a:avLst/>
          </a:prstGeom>
          <a:noFill/>
        </p:spPr>
      </p:pic>
      <p:pic>
        <p:nvPicPr>
          <p:cNvPr id="1042" name="Picture 18" descr="http://www.eszkola-wielkopolska.pl/eszkola/projekty/liceum-wronki/wielkopolska_mlekiem_i_miodem_plynaca/images/pszczolaanim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071942"/>
            <a:ext cx="1485900" cy="2533651"/>
          </a:xfrm>
          <a:prstGeom prst="rect">
            <a:avLst/>
          </a:prstGeom>
          <a:noFill/>
        </p:spPr>
      </p:pic>
      <p:pic>
        <p:nvPicPr>
          <p:cNvPr id="1044" name="Picture 20" descr="http://img1.picmix.com/output/stamp/normal/1/9/3/2/242391_8c9ca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5857892"/>
            <a:ext cx="2219325" cy="809626"/>
          </a:xfrm>
          <a:prstGeom prst="rect">
            <a:avLst/>
          </a:prstGeom>
          <a:noFill/>
        </p:spPr>
      </p:pic>
      <p:pic>
        <p:nvPicPr>
          <p:cNvPr id="1046" name="Picture 22" descr="http://www.faunistik.net/DETINVERT/IMAGES/beetle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14884"/>
            <a:ext cx="3109229" cy="214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Есть в лесу насекомые-хищники.</a:t>
            </a:r>
          </a:p>
          <a:p>
            <a:pPr algn="ctr"/>
            <a:r>
              <a:rPr lang="ru-RU" sz="2400" dirty="0" smtClean="0"/>
              <a:t>Некоторые из них вам, наверное, хорошо знакомы — например, божьи коровки и муравьи. Красивые, с пестрыми крылышками божьи коровки яростно уничтожают тлей и яйца вредных насекомых. Не менее полезна и жужелица — хищный ночной жук. Но признанными друзьями леса считаются муравьи. Они охотятся главным образом за гусеницами и, уничтожая их, приносят громадную пользу лесу.</a:t>
            </a:r>
            <a:endParaRPr lang="ru-RU" sz="2400" dirty="0"/>
          </a:p>
        </p:txBody>
      </p:sp>
      <p:pic>
        <p:nvPicPr>
          <p:cNvPr id="38916" name="Picture 4" descr="http://s019.radikal.ru/i612/1503/0c/9412dfc9537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000636"/>
            <a:ext cx="5500726" cy="1857364"/>
          </a:xfrm>
          <a:prstGeom prst="rect">
            <a:avLst/>
          </a:prstGeom>
          <a:noFill/>
        </p:spPr>
      </p:pic>
      <p:pic>
        <p:nvPicPr>
          <p:cNvPr id="38918" name="Picture 6" descr="http://smayls.ru/data/smiles/animashki-jivotnie-33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214950"/>
            <a:ext cx="1928826" cy="842965"/>
          </a:xfrm>
          <a:prstGeom prst="rect">
            <a:avLst/>
          </a:prstGeom>
          <a:noFill/>
        </p:spPr>
      </p:pic>
      <p:pic>
        <p:nvPicPr>
          <p:cNvPr id="38920" name="Picture 8" descr="http://www.playcast.ru/uploads/2015/11/06/157658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00504"/>
            <a:ext cx="2058971" cy="205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render.ru/gallery/image/50336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5984" y="6329368"/>
            <a:ext cx="685801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Посмотрите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кто живет в лесу?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676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6500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Кто живет на земле? (животные, насекомые, цветы т.д.)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Кто живет под землей? (червяки, кроты, жуки т. </a:t>
            </a:r>
            <a:r>
              <a:rPr lang="ru-RU" sz="2800" dirty="0" err="1"/>
              <a:t>д</a:t>
            </a:r>
            <a:r>
              <a:rPr lang="ru-RU" sz="2800" dirty="0"/>
              <a:t>)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Кто летает над Землей? (птицы, насекомые)</a:t>
            </a:r>
            <a:r>
              <a:rPr lang="ru-RU" dirty="0"/>
              <a:t> </a:t>
            </a:r>
          </a:p>
        </p:txBody>
      </p:sp>
      <p:pic>
        <p:nvPicPr>
          <p:cNvPr id="11266" name="Picture 2" descr="http://www.anime.com.ru/images/0018-chikas_kaoani/chikas_blue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235745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/>
              <a:t>Что растет в лесу?</a:t>
            </a:r>
            <a:endParaRPr lang="ru-RU" sz="2400" dirty="0"/>
          </a:p>
          <a:p>
            <a:pPr fontAlgn="base"/>
            <a:r>
              <a:rPr lang="ru-RU" sz="2400" i="1" dirty="0" smtClean="0"/>
              <a:t>( </a:t>
            </a:r>
            <a:r>
              <a:rPr lang="ru-RU" sz="2400" i="1" dirty="0"/>
              <a:t>белый гриб, маслята, опята, рыжики, подберезовики, подосиновики, мухомор.)</a:t>
            </a:r>
            <a:endParaRPr lang="ru-RU" sz="2400" dirty="0"/>
          </a:p>
        </p:txBody>
      </p:sp>
      <p:pic>
        <p:nvPicPr>
          <p:cNvPr id="8196" name="Picture 4" descr="http://forumimage.ru/uploads/20141031/1414760691021665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905132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1428736"/>
            <a:ext cx="2002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ЯГОДЫ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571612"/>
            <a:ext cx="1903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/>
              <a:t>Грибы  </a:t>
            </a:r>
            <a:endParaRPr lang="ru-RU" sz="4400" dirty="0"/>
          </a:p>
        </p:txBody>
      </p:sp>
      <p:pic>
        <p:nvPicPr>
          <p:cNvPr id="8198" name="Picture 6" descr="http://classicbus.ru/default/image/aHR0cDovL2ltZzAubGl2ZWludGVybmV0LnJ1L2ltYWdlcy9hdHRhY2gvYy8yLzgzLzc4LzgzMDc4NjY4XzBfOWExZDhfNTkwNWU4YThfTS5wbmc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2838450" cy="2857500"/>
          </a:xfrm>
          <a:prstGeom prst="rect">
            <a:avLst/>
          </a:prstGeom>
          <a:noFill/>
        </p:spPr>
      </p:pic>
      <p:pic>
        <p:nvPicPr>
          <p:cNvPr id="8200" name="Picture 8" descr="http://www.krabbelplaatjes.nl/krabbels/jaargetijden/herfst/krabbels-herfst-1346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428868"/>
            <a:ext cx="1428750" cy="1733551"/>
          </a:xfrm>
          <a:prstGeom prst="rect">
            <a:avLst/>
          </a:prstGeom>
          <a:noFill/>
        </p:spPr>
      </p:pic>
      <p:sp>
        <p:nvSpPr>
          <p:cNvPr id="8202" name="AutoShape 10" descr="https://img-fotki.yandex.ru/get/6444/107612177.7c2/0_ae0d8_bf00d206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katyskubicle.tripod.com/ffood/mushroom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10024"/>
            <a:ext cx="2019300" cy="2847976"/>
          </a:xfrm>
          <a:prstGeom prst="rect">
            <a:avLst/>
          </a:prstGeom>
          <a:noFill/>
        </p:spPr>
      </p:pic>
      <p:pic>
        <p:nvPicPr>
          <p:cNvPr id="8206" name="Picture 14" descr="http://mypresentation.ru/documents/80333b29d4b6b240dbccbf057a12a8b9/img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286256"/>
            <a:ext cx="3201979" cy="24014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429256" y="5214950"/>
            <a:ext cx="307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ежевика, клюква, малина, голубика, земляника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75724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Ребята  ягоды надо собирать очень аккуратно, чтобы не повредить кустики, иначе на следующий год их не будет.</a:t>
            </a:r>
          </a:p>
          <a:p>
            <a:pPr algn="ctr"/>
            <a:r>
              <a:rPr lang="ru-RU" sz="2400" dirty="0" smtClean="0"/>
              <a:t>И еще запомните. Ягоды никогда не собирайте все до одной – оставьте часть зверям и птицам. Которые тоже ищут корм в природе.</a:t>
            </a:r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1.Что можно приготовить из ягод?  (Варенье,      компот)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  2.Как называется варенье из земляники? (Земляничное)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3.А из черники, малины? (Ответы детей)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button12006.narod.ru/_pu/0/013899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72008"/>
            <a:ext cx="1643074" cy="2071678"/>
          </a:xfrm>
          <a:prstGeom prst="rect">
            <a:avLst/>
          </a:prstGeom>
          <a:noFill/>
        </p:spPr>
      </p:pic>
      <p:pic>
        <p:nvPicPr>
          <p:cNvPr id="43012" name="Picture 4" descr="https://im1-tub-ru.yandex.net/i?id=5ae42e622a5ba23db35c3936abb01fb1&amp;n=33&amp;h=215&amp;w=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810124"/>
            <a:ext cx="1743075" cy="20478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://images.myshared.ru/4/198281/slide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7858148" cy="6858000"/>
          </a:xfrm>
          <a:prstGeom prst="rect">
            <a:avLst/>
          </a:prstGeom>
          <a:noFill/>
        </p:spPr>
      </p:pic>
      <p:pic>
        <p:nvPicPr>
          <p:cNvPr id="6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500702"/>
            <a:ext cx="1071546" cy="1357298"/>
          </a:xfrm>
          <a:prstGeom prst="rect">
            <a:avLst/>
          </a:prstGeom>
          <a:noFill/>
        </p:spPr>
      </p:pic>
      <p:pic>
        <p:nvPicPr>
          <p:cNvPr id="7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500702"/>
            <a:ext cx="1071546" cy="1357298"/>
          </a:xfrm>
          <a:prstGeom prst="rect">
            <a:avLst/>
          </a:prstGeom>
          <a:noFill/>
        </p:spPr>
      </p:pic>
      <p:pic>
        <p:nvPicPr>
          <p:cNvPr id="8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500702"/>
            <a:ext cx="1071546" cy="1357298"/>
          </a:xfrm>
          <a:prstGeom prst="rect">
            <a:avLst/>
          </a:prstGeom>
          <a:noFill/>
        </p:spPr>
      </p:pic>
      <p:pic>
        <p:nvPicPr>
          <p:cNvPr id="9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500702"/>
            <a:ext cx="1071546" cy="1357298"/>
          </a:xfrm>
          <a:prstGeom prst="rect">
            <a:avLst/>
          </a:prstGeom>
          <a:noFill/>
        </p:spPr>
      </p:pic>
      <p:pic>
        <p:nvPicPr>
          <p:cNvPr id="10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500702"/>
            <a:ext cx="107154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http://www.ekonomteplo.ru/blogs/postimg/30867293-portret-shalyapina-kustodiev-sochin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863"/>
            <a:ext cx="9144000" cy="690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csfab.com/download/image/62553/1920x1080_bozhya-korovka-na-zhyoltom-polevom-tsve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150476"/>
            <a:ext cx="85725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 детей с весенними явлениями природы в лесу; показать, что лес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многоэтажный дом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котором живут: растения, животные, насекомые.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Закрепить знания о том, как правильно вести себя в лесу.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676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979213"/>
            <a:ext cx="7429552" cy="549953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71415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199043"/>
                </a:solidFill>
                <a:effectLst/>
                <a:latin typeface="Helvetica Neue"/>
              </a:rPr>
              <a:t> </a:t>
            </a:r>
            <a:r>
              <a:rPr kumimoji="0" lang="ru-RU" sz="3600" b="1" i="0" u="sng" strike="noStrike" cap="none" normalizeH="0" baseline="0" dirty="0" err="1" smtClean="0">
                <a:ln>
                  <a:noFill/>
                </a:ln>
                <a:solidFill>
                  <a:srgbClr val="199043"/>
                </a:solidFill>
                <a:effectLst/>
                <a:latin typeface="Helvetica Neue"/>
              </a:rPr>
              <a:t>Физминутка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199043"/>
                </a:solidFill>
                <a:effectLst/>
                <a:latin typeface="Helvetica Neue"/>
              </a:rPr>
              <a:t> “Дикие животные”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199043"/>
              </a:solidFill>
              <a:effectLst/>
              <a:latin typeface="Helvetica Neue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99043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Как-то раз лесной тропой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Звери шли на водопой.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 мамой – медведицей шёл медвежонок,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 мамою – белкой скакали бельчата,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 мамой – зайчихой косые зайчата,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Волчица вела за собою волчат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</a:rPr>
              <a:t>Все мамы и дети напиться хотят. (дети имитируют повадки диких животных)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428604"/>
            <a:ext cx="6858048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Сейчас мы проверим, как вы знаете правила поведения в лесу. Для этого поиграем с вами в </a:t>
            </a:r>
            <a:r>
              <a:rPr lang="ru-RU" sz="2000" dirty="0" smtClean="0"/>
              <a:t>игру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«Если я приду в лесок</a:t>
            </a:r>
            <a:r>
              <a:rPr lang="ru-RU" sz="2000" b="1" u="sng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Я буду говорить вам свои действия, а вы отвечать, если я буду поступать хорошо, говорим "да", если плохо, то все вместе кричим "нет"!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Если я приду в лесок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сорву ромашку? (нет)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Если съем я пирожок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выброшу бумажку? (нет)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Если хлебушка кусок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пеньке оставлю? (да)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Если ветку подвяжу,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Колышек подставлю? (да) </a:t>
            </a:r>
          </a:p>
        </p:txBody>
      </p:sp>
      <p:pic>
        <p:nvPicPr>
          <p:cNvPr id="10242" name="Picture 2" descr="http://s17.rimg.info/3f21badf81cab7e9df9340d49a8a5bc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1052515" cy="981077"/>
          </a:xfrm>
          <a:prstGeom prst="rect">
            <a:avLst/>
          </a:prstGeom>
          <a:noFill/>
        </p:spPr>
      </p:pic>
      <p:pic>
        <p:nvPicPr>
          <p:cNvPr id="10244" name="Picture 4" descr="http://www.gorshki.name/img/norm/3884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3116"/>
            <a:ext cx="2071702" cy="2071702"/>
          </a:xfrm>
          <a:prstGeom prst="rect">
            <a:avLst/>
          </a:prstGeom>
          <a:noFill/>
        </p:spPr>
      </p:pic>
      <p:pic>
        <p:nvPicPr>
          <p:cNvPr id="10246" name="Picture 6" descr="http://plodovie.ru/wp-content/uploads/2015/11/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256"/>
            <a:ext cx="3000396" cy="232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371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разведу костер,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А тушить не буду? (нет)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Если сильно насорю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убрать забуду? (нет)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Если мусор уберу,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Банку закапаю? (да)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Я люблю свою природу,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Я ей помогаю! (да) </a:t>
            </a:r>
          </a:p>
        </p:txBody>
      </p:sp>
      <p:pic>
        <p:nvPicPr>
          <p:cNvPr id="9218" name="Picture 2" descr="http://www.westbay.co.uk/events/images/Bonfi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214338"/>
            <a:ext cx="1438277" cy="1700190"/>
          </a:xfrm>
          <a:prstGeom prst="rect">
            <a:avLst/>
          </a:prstGeom>
          <a:noFill/>
        </p:spPr>
      </p:pic>
      <p:pic>
        <p:nvPicPr>
          <p:cNvPr id="9220" name="Picture 4" descr="http://www.playcast.ru/uploads/2015/08/28/14848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699" y="3438524"/>
            <a:ext cx="4559301" cy="34194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428604"/>
            <a:ext cx="7358114" cy="600164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Как же нужно вести себя в лесу, чтобы не навредить природе, уберечь от пожара?</a:t>
            </a:r>
            <a:endParaRPr lang="ru-RU" sz="2400" dirty="0" smtClean="0"/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</a:rPr>
              <a:t>1.Никогда не поджигайте сухую траву на полях или полянах в лесу. Если вы увидите, как это делают другие, постарайтесь остановить их и объяснить, какую опасность это представляет;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</a:rPr>
              <a:t>2.Прежде чем развести костер, сгребите лесную подстилку с кострища и вокруг нее в радиусе одного метра;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</a:rPr>
              <a:t>3. Хорошо залейте костер перед уходом. После этого разгребите золу и убедитесь, что под ней нет тлеющих углей, если сохранились – залейте ещё раз.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rgbClr val="FF0000"/>
                </a:solidFill>
              </a:rPr>
              <a:t>4.Постарайтесь объяснить вашим друзьям и знакомым, что их неосторожность может послужить причиной пожаров)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1398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Чтение рассказа  В. А. Сухомлинского </a:t>
            </a:r>
          </a:p>
          <a:p>
            <a:pPr algn="ctr"/>
            <a:r>
              <a:rPr lang="ru-RU" sz="3200" b="1" dirty="0" smtClean="0"/>
              <a:t>«Стыдно перед соловушкой».</a:t>
            </a:r>
          </a:p>
          <a:p>
            <a:pPr algn="ctr"/>
            <a:r>
              <a:rPr lang="ru-RU" sz="2400" i="1" dirty="0" smtClean="0"/>
              <a:t>Оля и Лида, маленькие девочки, пошли в лес. Утомленные дорогой, сели отдохнуть и пообедать. Вынули из сумки хлеб, масло, яйца. Когда девочки закончили обедать, недалеко от них запел соловей. Очарованные прекрасным пением, Оля и Лида сидели, боясь пошевелиться. Соловей перестал петь. Оля собрала остатки своей еды и обрывки бумаги и бросила под куст. Лида же завернула в газету яичную скорлупу и хлебные крошки и положила кулек в сумку.</a:t>
            </a:r>
            <a:endParaRPr lang="ru-RU" sz="2400" dirty="0" smtClean="0"/>
          </a:p>
          <a:p>
            <a:pPr algn="ctr"/>
            <a:r>
              <a:rPr lang="ru-RU" sz="2400" i="1" dirty="0" smtClean="0"/>
              <a:t>- Зачем ты берешь с собой мусор? - сказала Оля. </a:t>
            </a:r>
            <a:r>
              <a:rPr lang="ru-RU" sz="2400" dirty="0" smtClean="0"/>
              <a:t>-</a:t>
            </a:r>
            <a:r>
              <a:rPr lang="ru-RU" sz="2400" i="1" dirty="0" smtClean="0"/>
              <a:t>Брось под куст. Ведь мы в лесу, никто же не увидит!</a:t>
            </a:r>
            <a:endParaRPr lang="ru-RU" sz="2400" dirty="0" smtClean="0"/>
          </a:p>
          <a:p>
            <a:pPr algn="ctr"/>
            <a:r>
              <a:rPr lang="ru-RU" sz="2400" i="1" dirty="0" smtClean="0"/>
              <a:t>- Стыдно перед соловушкой, - тихо ответила Лида.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103674"/>
            <a:ext cx="557213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Вопрос: чьё поведение в лесу  вы считаете правильным?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smayls.ru/data/smiles/animashki-pticy-1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857760"/>
            <a:ext cx="2071702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572" y="214290"/>
            <a:ext cx="735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Почему люди любят лес?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edu.convdocs.org/tw_files2/urls_12/15/d-14180/14180_html_43412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7143800" cy="5214950"/>
          </a:xfrm>
          <a:prstGeom prst="rect">
            <a:avLst/>
          </a:prstGeom>
          <a:noFill/>
        </p:spPr>
      </p:pic>
      <p:pic>
        <p:nvPicPr>
          <p:cNvPr id="7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643578"/>
            <a:ext cx="1000132" cy="1214422"/>
          </a:xfrm>
          <a:prstGeom prst="rect">
            <a:avLst/>
          </a:prstGeom>
          <a:noFill/>
        </p:spPr>
      </p:pic>
      <p:pic>
        <p:nvPicPr>
          <p:cNvPr id="41988" name="Picture 4" descr="http://tuxfun.gmxhome.de/l/knotterkehlche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214554"/>
            <a:ext cx="1714512" cy="16240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71481"/>
            <a:ext cx="878687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лесу приятно бывать, общаться с животными и растениями, наблюдать за ними. Лес – это замечательное природное богатство. В лесу можно собирать грибы, ягоды и орехи. В лес ходят отдыхать, наслаждаться тишиной, прохладой, чистым воздухом , пением птиц.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42852"/>
            <a:ext cx="735811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Лес - защитник воздуха, потому что лесные растения выделяют кислород и поглощают углекислый газ. Лес очищает воздух от пыли.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5124" name="Picture 4" descr="http://hram-urupinsk.cerkov.ru/files/2015/04/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7500958" cy="5500702"/>
          </a:xfrm>
          <a:prstGeom prst="rect">
            <a:avLst/>
          </a:prstGeom>
          <a:noFill/>
        </p:spPr>
      </p:pic>
      <p:pic>
        <p:nvPicPr>
          <p:cNvPr id="6" name="Picture 2" descr="http://smayli.ru/data/smiles/apogoda-3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00174"/>
            <a:ext cx="3000396" cy="1928826"/>
          </a:xfrm>
          <a:prstGeom prst="rect">
            <a:avLst/>
          </a:prstGeom>
          <a:noFill/>
        </p:spPr>
      </p:pic>
      <p:pic>
        <p:nvPicPr>
          <p:cNvPr id="7" name="Picture 2" descr="http://smayli.ru/data/smiles/apogoda-3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214554"/>
            <a:ext cx="3000396" cy="1928826"/>
          </a:xfrm>
          <a:prstGeom prst="rect">
            <a:avLst/>
          </a:prstGeom>
          <a:noFill/>
        </p:spPr>
      </p:pic>
      <p:pic>
        <p:nvPicPr>
          <p:cNvPr id="5128" name="Picture 8" descr="http://www.puckettsnursery.com/images/oak_tre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4071942"/>
            <a:ext cx="2476500" cy="2971801"/>
          </a:xfrm>
          <a:prstGeom prst="rect">
            <a:avLst/>
          </a:prstGeom>
          <a:noFill/>
        </p:spPr>
      </p:pic>
      <p:sp>
        <p:nvSpPr>
          <p:cNvPr id="5130" name="AutoShape 10" descr="https://activerain-store.s3.amazonaws.com/image_store/uploads/8/2/0/7/2/ar13475074162702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ctiverain-store.s3.amazonaws.com/image_store/uploads/8/2/0/7/2/ar13475074162702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://www.playcast.ru/uploads/2014/08/31/968269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3" y="4286256"/>
            <a:ext cx="1776110" cy="2571744"/>
          </a:xfrm>
          <a:prstGeom prst="rect">
            <a:avLst/>
          </a:prstGeom>
          <a:noFill/>
        </p:spPr>
      </p:pic>
      <p:pic>
        <p:nvPicPr>
          <p:cNvPr id="5136" name="Picture 16" descr="http://abload.de/img/png-aa-png-tree-224br1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00438"/>
            <a:ext cx="2273285" cy="3357562"/>
          </a:xfrm>
          <a:prstGeom prst="rect">
            <a:avLst/>
          </a:prstGeom>
          <a:noFill/>
        </p:spPr>
      </p:pic>
      <p:pic>
        <p:nvPicPr>
          <p:cNvPr id="5138" name="Picture 18" descr="http://users.skynet.be/bertram.zambiafoundation/Afbeeldingen/bloemem3%5B1%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6000768"/>
            <a:ext cx="644487" cy="857232"/>
          </a:xfrm>
          <a:prstGeom prst="rect">
            <a:avLst/>
          </a:prstGeom>
          <a:noFill/>
        </p:spPr>
      </p:pic>
      <p:pic>
        <p:nvPicPr>
          <p:cNvPr id="15" name="Picture 18" descr="http://users.skynet.be/bertram.zambiafoundation/Afbeeldingen/bloemem3%5B1%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53221" y="6072206"/>
            <a:ext cx="590779" cy="785794"/>
          </a:xfrm>
          <a:prstGeom prst="rect">
            <a:avLst/>
          </a:prstGeom>
          <a:noFill/>
        </p:spPr>
      </p:pic>
      <p:pic>
        <p:nvPicPr>
          <p:cNvPr id="16" name="Picture 18" descr="http://users.skynet.be/bertram.zambiafoundation/Afbeeldingen/bloemem3%5B1%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6072206"/>
            <a:ext cx="590779" cy="785794"/>
          </a:xfrm>
          <a:prstGeom prst="rect">
            <a:avLst/>
          </a:prstGeom>
          <a:noFill/>
        </p:spPr>
      </p:pic>
      <p:pic>
        <p:nvPicPr>
          <p:cNvPr id="17" name="Picture 18" descr="http://users.skynet.be/bertram.zambiafoundation/Afbeeldingen/bloemem3%5B1%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6072206"/>
            <a:ext cx="590779" cy="785794"/>
          </a:xfrm>
          <a:prstGeom prst="rect">
            <a:avLst/>
          </a:prstGeom>
          <a:noFill/>
        </p:spPr>
      </p:pic>
      <p:pic>
        <p:nvPicPr>
          <p:cNvPr id="5139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9" y="6072206"/>
            <a:ext cx="785794" cy="785794"/>
          </a:xfrm>
          <a:prstGeom prst="rect">
            <a:avLst/>
          </a:prstGeom>
          <a:noFill/>
        </p:spPr>
      </p:pic>
      <p:pic>
        <p:nvPicPr>
          <p:cNvPr id="19" name="Picture 18" descr="http://users.skynet.be/bertram.zambiafoundation/Afbeeldingen/bloemem3%5B1%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6000768"/>
            <a:ext cx="644487" cy="857232"/>
          </a:xfrm>
          <a:prstGeom prst="rect">
            <a:avLst/>
          </a:prstGeom>
          <a:noFill/>
        </p:spPr>
      </p:pic>
      <p:pic>
        <p:nvPicPr>
          <p:cNvPr id="20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6215058"/>
            <a:ext cx="642942" cy="642942"/>
          </a:xfrm>
          <a:prstGeom prst="rect">
            <a:avLst/>
          </a:prstGeom>
          <a:noFill/>
        </p:spPr>
      </p:pic>
      <p:pic>
        <p:nvPicPr>
          <p:cNvPr id="5141" name="Picture 21" descr="http://www.emoticons-stickers.com/id/smiley/hari-raya/hari-raya01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5700" y="1500174"/>
            <a:ext cx="2068300" cy="1357322"/>
          </a:xfrm>
          <a:prstGeom prst="rect">
            <a:avLst/>
          </a:prstGeom>
          <a:noFill/>
        </p:spPr>
      </p:pic>
      <p:pic>
        <p:nvPicPr>
          <p:cNvPr id="5143" name="Picture 23" descr="http://bal.znaimo.com.ua/tw_files2/urls_204/9/d-8683/8683_html_mb4701f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4143380"/>
            <a:ext cx="2214578" cy="2714620"/>
          </a:xfrm>
          <a:prstGeom prst="rect">
            <a:avLst/>
          </a:prstGeom>
          <a:noFill/>
        </p:spPr>
      </p:pic>
      <p:pic>
        <p:nvPicPr>
          <p:cNvPr id="23" name="Picture 19" descr="C:\Documents and Settings\Admin\Мои документы\Мои рисунки\cveta-118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6072206"/>
            <a:ext cx="785794" cy="785794"/>
          </a:xfrm>
          <a:prstGeom prst="rect">
            <a:avLst/>
          </a:prstGeom>
          <a:noFill/>
        </p:spPr>
      </p:pic>
      <p:pic>
        <p:nvPicPr>
          <p:cNvPr id="24" name="Picture 23" descr="http://bal.znaimo.com.ua/tw_files2/urls_204/9/d-8683/8683_html_mb4701f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2764" y="4295780"/>
            <a:ext cx="221457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video2014.ucoz.ru/_ph/3/929065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7334250" cy="5000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00166" y="428604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Лес - защитник водоемов, так как там, где растет лес, не мелеют реки.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214290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Лес - защитник почв. Лес защищает почвы от ветров, а корни растений не дают почве разрушаться.</a:t>
            </a:r>
            <a:endParaRPr lang="ru-RU" sz="2800" dirty="0"/>
          </a:p>
        </p:txBody>
      </p:sp>
      <p:pic>
        <p:nvPicPr>
          <p:cNvPr id="3074" name="Picture 2" descr="http://www.resimsevdasi.com/data/media/29/nicefunn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728667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571480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Нас окружают вещи, сделанные из древесины: это мебель, пол, двери, музыкальные инструменты. Карандаш, линейка, тетради и книги тоже сделаны из дерева.</a:t>
            </a:r>
            <a:endParaRPr lang="ru-RU" sz="2000" dirty="0"/>
          </a:p>
        </p:txBody>
      </p:sp>
      <p:pic>
        <p:nvPicPr>
          <p:cNvPr id="33796" name="Picture 4" descr="http://v.900igr.net:10/datai/matematika/Urok-Umnozhenie-drobej/0006-005-Najdite-oshibk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107289"/>
            <a:ext cx="2786050" cy="2089539"/>
          </a:xfrm>
          <a:prstGeom prst="rect">
            <a:avLst/>
          </a:prstGeom>
          <a:noFill/>
        </p:spPr>
      </p:pic>
      <p:pic>
        <p:nvPicPr>
          <p:cNvPr id="33798" name="Picture 6" descr="http://i279.photobucket.com/albums/kk135/Zilderf/00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2857496"/>
            <a:ext cx="2786082" cy="1711139"/>
          </a:xfrm>
          <a:prstGeom prst="rect">
            <a:avLst/>
          </a:prstGeom>
          <a:noFill/>
        </p:spPr>
      </p:pic>
      <p:pic>
        <p:nvPicPr>
          <p:cNvPr id="33802" name="Picture 10" descr="http://www.nplainfield.org/cms/lib5/NJ01000402/Centricity/Domain/627/pag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2857500" cy="2428872"/>
          </a:xfrm>
          <a:prstGeom prst="rect">
            <a:avLst/>
          </a:prstGeom>
          <a:noFill/>
        </p:spPr>
      </p:pic>
      <p:pic>
        <p:nvPicPr>
          <p:cNvPr id="33804" name="Picture 12" descr="http://rs758.pbsrc.com/albums/xx222/Yani0709/Gif%20de%20diferentes%20cosas/AmecedoraAnny.gif~c2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714488"/>
            <a:ext cx="1905000" cy="1905000"/>
          </a:xfrm>
          <a:prstGeom prst="rect">
            <a:avLst/>
          </a:prstGeom>
          <a:noFill/>
        </p:spPr>
      </p:pic>
      <p:pic>
        <p:nvPicPr>
          <p:cNvPr id="33806" name="Picture 14" descr="http://file.mobilmusic.ru/4d/a0/19/65587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428868"/>
            <a:ext cx="1785950" cy="18910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7290" y="4643446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ВЫВОД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b="1" u="sng" dirty="0" smtClean="0">
                <a:solidFill>
                  <a:srgbClr val="006600"/>
                </a:solidFill>
              </a:rPr>
              <a:t>Лес - источник   древесины.</a:t>
            </a:r>
            <a:endParaRPr lang="ru-RU" sz="3600" b="1" u="sng" dirty="0">
              <a:solidFill>
                <a:srgbClr val="006600"/>
              </a:solidFill>
            </a:endParaRPr>
          </a:p>
        </p:txBody>
      </p:sp>
      <p:pic>
        <p:nvPicPr>
          <p:cNvPr id="33808" name="Picture 16" descr="http://www.totalgifs.com/musica/guitarra0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500174"/>
            <a:ext cx="114300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214290"/>
            <a:ext cx="4643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Тает </a:t>
            </a:r>
            <a:r>
              <a:rPr lang="ru-RU" sz="2400" dirty="0" smtClean="0"/>
              <a:t> снежок,</a:t>
            </a:r>
          </a:p>
          <a:p>
            <a:r>
              <a:rPr lang="ru-RU" sz="2400" dirty="0" smtClean="0"/>
              <a:t>        Ожил лужок,</a:t>
            </a:r>
          </a:p>
          <a:p>
            <a:r>
              <a:rPr lang="ru-RU" sz="2400" dirty="0" smtClean="0"/>
              <a:t>        День прибывает</a:t>
            </a:r>
          </a:p>
          <a:p>
            <a:r>
              <a:rPr lang="ru-RU" sz="2400" dirty="0" smtClean="0"/>
              <a:t>        Когда это бывает ? </a:t>
            </a:r>
            <a:r>
              <a:rPr lang="ru-RU" sz="2400" dirty="0" smtClean="0"/>
              <a:t>( </a:t>
            </a:r>
            <a:r>
              <a:rPr lang="ru-RU" sz="2400" dirty="0" smtClean="0"/>
              <a:t>Весной )</a:t>
            </a:r>
            <a:endParaRPr lang="ru-RU" sz="2400" dirty="0"/>
          </a:p>
        </p:txBody>
      </p:sp>
      <p:pic>
        <p:nvPicPr>
          <p:cNvPr id="46082" name="Picture 2" descr="https://im2-tub-ru.yandex.net/i?id=dfbda46d50b63c31daa5992e08bb37e7&amp;n=33&amp;h=215&amp;w=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514353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myltserial.com/wp-content/uploads/2014/06/d8e5567b221b-%D0%BA%D0%BE%D0%BF%D0%B8%D1%8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000100" y="2158390"/>
            <a:ext cx="5357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загадки</a:t>
            </a: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62625" y="0"/>
            <a:ext cx="2681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6.Трав копытами касаясь,</a:t>
            </a:r>
          </a:p>
          <a:p>
            <a:r>
              <a:rPr lang="ru-RU" dirty="0" smtClean="0"/>
              <a:t>Ходит по лесу красавец</a:t>
            </a:r>
          </a:p>
          <a:p>
            <a:r>
              <a:rPr lang="ru-RU" dirty="0" smtClean="0"/>
              <a:t>Ходит смело и легко,</a:t>
            </a:r>
          </a:p>
          <a:p>
            <a:r>
              <a:rPr lang="ru-RU" dirty="0" smtClean="0"/>
              <a:t>Рога раскинув широко.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2852"/>
            <a:ext cx="2422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1.Сердитый недотрога</a:t>
            </a:r>
            <a:br>
              <a:rPr lang="ru-RU" dirty="0" smtClean="0"/>
            </a:br>
            <a:r>
              <a:rPr lang="ru-RU" dirty="0" smtClean="0"/>
              <a:t>Живёт в глуши лесной.</a:t>
            </a:r>
            <a:br>
              <a:rPr lang="ru-RU" dirty="0" smtClean="0"/>
            </a:br>
            <a:r>
              <a:rPr lang="ru-RU" dirty="0" smtClean="0"/>
              <a:t>Иголок очень много,</a:t>
            </a:r>
            <a:br>
              <a:rPr lang="ru-RU" dirty="0" smtClean="0"/>
            </a:br>
            <a:r>
              <a:rPr lang="ru-RU" dirty="0" smtClean="0"/>
              <a:t>А нитки не одной.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8736"/>
            <a:ext cx="402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2.Хозяин лесной, просыпается весной, </a:t>
            </a:r>
            <a:br>
              <a:rPr lang="ru-RU" dirty="0" smtClean="0"/>
            </a:br>
            <a:r>
              <a:rPr lang="ru-RU" dirty="0" smtClean="0"/>
              <a:t>А зимой, под вьюжный вой, </a:t>
            </a:r>
            <a:br>
              <a:rPr lang="ru-RU" dirty="0" smtClean="0"/>
            </a:br>
            <a:r>
              <a:rPr lang="ru-RU" dirty="0" smtClean="0"/>
              <a:t>Спит в избушке снеговой.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3.Хвост пушистый, мех золотистый, </a:t>
            </a:r>
            <a:br>
              <a:rPr lang="ru-RU" dirty="0" smtClean="0"/>
            </a:br>
            <a:r>
              <a:rPr lang="ru-RU" dirty="0" smtClean="0"/>
              <a:t>В лесу живёт, кур в деревне крадёт.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2751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4.Хожу в пушистой шубе, </a:t>
            </a:r>
            <a:br>
              <a:rPr lang="ru-RU" dirty="0" smtClean="0"/>
            </a:br>
            <a:r>
              <a:rPr lang="ru-RU" dirty="0" smtClean="0"/>
              <a:t>Живу в густом лесу. </a:t>
            </a:r>
            <a:br>
              <a:rPr lang="ru-RU" dirty="0" smtClean="0"/>
            </a:br>
            <a:r>
              <a:rPr lang="ru-RU" dirty="0" smtClean="0"/>
              <a:t>В дупле на старом дубе </a:t>
            </a:r>
            <a:br>
              <a:rPr lang="ru-RU" dirty="0" smtClean="0"/>
            </a:br>
            <a:r>
              <a:rPr lang="ru-RU" dirty="0" smtClean="0"/>
              <a:t>Орешки я грызу.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57760"/>
            <a:ext cx="2938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5.Дружбу водит он с лисой, </a:t>
            </a:r>
            <a:br>
              <a:rPr lang="ru-RU" dirty="0" smtClean="0"/>
            </a:br>
            <a:r>
              <a:rPr lang="ru-RU" dirty="0" smtClean="0"/>
              <a:t>Для других ужасно злой. </a:t>
            </a:r>
            <a:br>
              <a:rPr lang="ru-RU" dirty="0" smtClean="0"/>
            </a:br>
            <a:r>
              <a:rPr lang="ru-RU" dirty="0" smtClean="0"/>
              <a:t>Всё зубами щёлк да щёлк, </a:t>
            </a:r>
            <a:br>
              <a:rPr lang="ru-RU" dirty="0" smtClean="0"/>
            </a:br>
            <a:r>
              <a:rPr lang="ru-RU" dirty="0" smtClean="0"/>
              <a:t>Очень страшный серый ...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98890" y="1643050"/>
            <a:ext cx="344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7.Чёрный жилет, красный берет. </a:t>
            </a:r>
            <a:br>
              <a:rPr lang="ru-RU" dirty="0" smtClean="0"/>
            </a:br>
            <a:r>
              <a:rPr lang="ru-RU" dirty="0" smtClean="0"/>
              <a:t>Нос, как топор, хвост, как упор.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00913" y="4143380"/>
            <a:ext cx="21430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9.В лесу темно,</a:t>
            </a:r>
          </a:p>
          <a:p>
            <a:r>
              <a:rPr lang="ru-RU" dirty="0" smtClean="0"/>
              <a:t>Все спят давно,</a:t>
            </a:r>
          </a:p>
          <a:p>
            <a:r>
              <a:rPr lang="ru-RU" dirty="0" smtClean="0"/>
              <a:t>Одна птица не спит,</a:t>
            </a:r>
          </a:p>
          <a:p>
            <a:r>
              <a:rPr lang="ru-RU" dirty="0" smtClean="0"/>
              <a:t>На суку сидит,</a:t>
            </a:r>
          </a:p>
          <a:p>
            <a:r>
              <a:rPr lang="ru-RU" dirty="0" smtClean="0"/>
              <a:t>Мышей сторожит.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57367" y="2643182"/>
            <a:ext cx="2686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8.Не ворона, не синица, -</a:t>
            </a:r>
            <a:br>
              <a:rPr lang="ru-RU" dirty="0" smtClean="0"/>
            </a:br>
            <a:r>
              <a:rPr lang="ru-RU" dirty="0" smtClean="0"/>
              <a:t>Как зовётся эта птица?</a:t>
            </a:r>
            <a:br>
              <a:rPr lang="ru-RU" dirty="0" smtClean="0"/>
            </a:br>
            <a:r>
              <a:rPr lang="ru-RU" dirty="0" smtClean="0"/>
              <a:t>Примостилась на суку -</a:t>
            </a:r>
            <a:br>
              <a:rPr lang="ru-RU" dirty="0" smtClean="0"/>
            </a:br>
            <a:r>
              <a:rPr lang="ru-RU" dirty="0" smtClean="0"/>
              <a:t>Раздалось в лесу «ку-ку».</a:t>
            </a:r>
            <a:endParaRPr lang="ru-RU" dirty="0"/>
          </a:p>
        </p:txBody>
      </p:sp>
      <p:pic>
        <p:nvPicPr>
          <p:cNvPr id="12" name="Рисунок 11" descr="f7a6fccd256c.png"/>
          <p:cNvPicPr>
            <a:picLocks noChangeAspect="1"/>
          </p:cNvPicPr>
          <p:nvPr/>
        </p:nvPicPr>
        <p:blipFill>
          <a:blip r:embed="rId2" cstate="print"/>
          <a:srcRect l="5970" t="2083" r="2749" b="4166"/>
          <a:stretch>
            <a:fillRect/>
          </a:stretch>
        </p:blipFill>
        <p:spPr>
          <a:xfrm>
            <a:off x="1643042" y="142852"/>
            <a:ext cx="6072230" cy="6429420"/>
          </a:xfrm>
          <a:prstGeom prst="rect">
            <a:avLst/>
          </a:prstGeom>
        </p:spPr>
      </p:pic>
      <p:pic>
        <p:nvPicPr>
          <p:cNvPr id="13" name="Рисунок 12" descr="0014-011-Medved.jpg"/>
          <p:cNvPicPr>
            <a:picLocks noChangeAspect="1"/>
          </p:cNvPicPr>
          <p:nvPr/>
        </p:nvPicPr>
        <p:blipFill>
          <a:blip r:embed="rId3" cstate="print"/>
          <a:srcRect l="5000" t="5000" r="3500" b="9500"/>
          <a:stretch>
            <a:fillRect/>
          </a:stretch>
        </p:blipFill>
        <p:spPr>
          <a:xfrm>
            <a:off x="1500166" y="571480"/>
            <a:ext cx="6143668" cy="5740805"/>
          </a:xfrm>
          <a:prstGeom prst="rect">
            <a:avLst/>
          </a:prstGeom>
        </p:spPr>
      </p:pic>
      <p:pic>
        <p:nvPicPr>
          <p:cNvPr id="14" name="Рисунок 13" descr="0_506ec_84ee8cff_XXXL.jpg"/>
          <p:cNvPicPr>
            <a:picLocks noChangeAspect="1"/>
          </p:cNvPicPr>
          <p:nvPr/>
        </p:nvPicPr>
        <p:blipFill>
          <a:blip r:embed="rId4" cstate="print"/>
          <a:srcRect t="2083" r="1600"/>
          <a:stretch>
            <a:fillRect/>
          </a:stretch>
        </p:blipFill>
        <p:spPr>
          <a:xfrm>
            <a:off x="1594626" y="142852"/>
            <a:ext cx="5954749" cy="6715148"/>
          </a:xfrm>
          <a:prstGeom prst="rect">
            <a:avLst/>
          </a:prstGeom>
        </p:spPr>
      </p:pic>
      <p:pic>
        <p:nvPicPr>
          <p:cNvPr id="15" name="Рисунок 14" descr="1325333695_1325331853_0_506f9_c8eac429_x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1" y="167700"/>
            <a:ext cx="5715039" cy="6211999"/>
          </a:xfrm>
          <a:prstGeom prst="rect">
            <a:avLst/>
          </a:prstGeom>
        </p:spPr>
      </p:pic>
      <p:pic>
        <p:nvPicPr>
          <p:cNvPr id="16" name="Рисунок 15" descr="Вол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0239" y="0"/>
            <a:ext cx="5323523" cy="6858000"/>
          </a:xfrm>
          <a:prstGeom prst="rect">
            <a:avLst/>
          </a:prstGeom>
        </p:spPr>
      </p:pic>
      <p:pic>
        <p:nvPicPr>
          <p:cNvPr id="17" name="Рисунок 16" descr="OJ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571480"/>
            <a:ext cx="5429288" cy="5830108"/>
          </a:xfrm>
          <a:prstGeom prst="rect">
            <a:avLst/>
          </a:prstGeom>
        </p:spPr>
      </p:pic>
      <p:pic>
        <p:nvPicPr>
          <p:cNvPr id="18" name="Рисунок 17" descr="j010923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142864"/>
            <a:ext cx="4187517" cy="6572272"/>
          </a:xfrm>
          <a:prstGeom prst="rect">
            <a:avLst/>
          </a:prstGeom>
        </p:spPr>
      </p:pic>
      <p:pic>
        <p:nvPicPr>
          <p:cNvPr id="20" name="Рисунок 19" descr="43215279.jpg"/>
          <p:cNvPicPr>
            <a:picLocks noChangeAspect="1"/>
          </p:cNvPicPr>
          <p:nvPr/>
        </p:nvPicPr>
        <p:blipFill>
          <a:blip r:embed="rId9" cstate="print"/>
          <a:srcRect b="31964"/>
          <a:stretch>
            <a:fillRect/>
          </a:stretch>
        </p:blipFill>
        <p:spPr>
          <a:xfrm>
            <a:off x="1285852" y="214290"/>
            <a:ext cx="6500858" cy="6500858"/>
          </a:xfrm>
          <a:prstGeom prst="rect">
            <a:avLst/>
          </a:prstGeom>
        </p:spPr>
      </p:pic>
      <p:pic>
        <p:nvPicPr>
          <p:cNvPr id="21" name="Рисунок 20" descr="77616356_0_5145f_23db1b83_X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8846" y="1717345"/>
            <a:ext cx="3753418" cy="3211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800" b="1" i="1" dirty="0"/>
              <a:t>Заканчивается наше путешествие в лес.</a:t>
            </a:r>
            <a:endParaRPr lang="ru-RU" sz="2800" dirty="0"/>
          </a:p>
          <a:p>
            <a:pPr fontAlgn="base"/>
            <a:r>
              <a:rPr lang="ru-RU" sz="2800" dirty="0"/>
              <a:t>1.  Что нового вы у знали о </a:t>
            </a:r>
            <a:r>
              <a:rPr lang="ru-RU" sz="2800" dirty="0" smtClean="0"/>
              <a:t>лесе?</a:t>
            </a:r>
            <a:endParaRPr lang="ru-RU" sz="2800" dirty="0"/>
          </a:p>
          <a:p>
            <a:pPr fontAlgn="base"/>
            <a:r>
              <a:rPr lang="ru-RU" sz="2800" dirty="0"/>
              <a:t>2.  Что было бы, если бы не было лесов, </a:t>
            </a:r>
            <a:r>
              <a:rPr lang="ru-RU" sz="2800" dirty="0" smtClean="0"/>
              <a:t>деревьев?</a:t>
            </a:r>
            <a:endParaRPr lang="ru-RU" sz="2800" dirty="0"/>
          </a:p>
          <a:p>
            <a:pPr fontAlgn="base"/>
            <a:r>
              <a:rPr lang="ru-RU" sz="2800" dirty="0"/>
              <a:t>3.  Зачем люди выращивают леса, парки?</a:t>
            </a:r>
          </a:p>
        </p:txBody>
      </p:sp>
      <p:pic>
        <p:nvPicPr>
          <p:cNvPr id="34818" name="Picture 2" descr="http://edu.convdocs.org/tw_files2/urls_2/6/d-5297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6500826" cy="5000636"/>
          </a:xfrm>
          <a:prstGeom prst="rect">
            <a:avLst/>
          </a:prstGeom>
          <a:noFill/>
        </p:spPr>
      </p:pic>
      <p:sp>
        <p:nvSpPr>
          <p:cNvPr id="34820" name="AutoShape 4" descr="https://media3.giphy.com/media/uceNYWgBbvIWI/200_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media3.giphy.com/media/uceNYWgBbvIWI/200_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://i69.fastpic.ru/big/2015/1012/d1/ea84fe10a0e7e8253a521c8e143288d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071942"/>
            <a:ext cx="214314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myltserial.com/wp-content/uploads/2014/06/d8e5567b221b-%D0%BA%D0%BE%D0%BF%D0%B8%D1%8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http://img-fotki.yandex.ru/get/51/132074412.15/0_9a9a1_82a48d13_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6215106" cy="366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696" y="21429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Скажите, ребята, как мы узнали, что наступила весна 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785794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Солнце пригревает, тает снежок, появились </a:t>
            </a:r>
            <a:r>
              <a:rPr lang="ru-RU" sz="4000" dirty="0" smtClean="0"/>
              <a:t>ручейки</a:t>
            </a:r>
            <a:r>
              <a:rPr lang="ru-RU" sz="4000" dirty="0" smtClean="0"/>
              <a:t>, проталины, день стал длиннее, ночь  короче, прилетают птицы, одели лёгкую одежду, дует тёплый ветер.</a:t>
            </a:r>
            <a:endParaRPr lang="ru-RU" sz="4000" dirty="0"/>
          </a:p>
        </p:txBody>
      </p:sp>
      <p:pic>
        <p:nvPicPr>
          <p:cNvPr id="45060" name="Picture 4" descr="http://www.playcast.ru/uploads/2015/11/19/159412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86190"/>
            <a:ext cx="2095508" cy="199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2-tub-ru.yandex.net/i?id=aa09ecacb2e2354a88ac911b0e76267a&amp;n=33&amp;h=215&amp;w=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643050"/>
            <a:ext cx="4857784" cy="34163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Ребята, сегодня мы с вами поговорим о лесе. Говорят, что лес – это зеленая кладовая чистого воздуха, свежей воды, древесины, ягод, грибов, полезных растений. Мы, люди, пользуемся этой кладовой и , значит, должны быть защитниками и настоящими друзьями леса</a:t>
            </a:r>
            <a:r>
              <a:rPr lang="ru-RU" dirty="0"/>
              <a:t>.</a:t>
            </a:r>
          </a:p>
        </p:txBody>
      </p:sp>
      <p:pic>
        <p:nvPicPr>
          <p:cNvPr id="17414" name="Picture 6" descr="http://foto-babochek.ru/images/animacija-babochka_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714356"/>
            <a:ext cx="1262066" cy="1262066"/>
          </a:xfrm>
          <a:prstGeom prst="rect">
            <a:avLst/>
          </a:prstGeom>
          <a:noFill/>
        </p:spPr>
      </p:pic>
      <p:pic>
        <p:nvPicPr>
          <p:cNvPr id="6" name="Picture 6" descr="http://foto-babochek.ru/images/animacija-babochka_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429264"/>
            <a:ext cx="1262066" cy="126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3c8e5fb91e1cae1091c9c9e26b34eaf2&amp;n=33&amp;h=215&amp;w=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 теперь мы с вами мысленно перенесемся в лес и проверим, хорошо ли вы знаете деревья леса? Послушайте, о каком дереве эта загадка:</a:t>
            </a:r>
          </a:p>
          <a:p>
            <a:r>
              <a:rPr lang="ru-RU" sz="2000" b="1" dirty="0" smtClean="0"/>
              <a:t>Стоит столб до небес, на нём шатер-навес.</a:t>
            </a:r>
          </a:p>
          <a:p>
            <a:r>
              <a:rPr lang="ru-RU" sz="2000" b="1" dirty="0" smtClean="0"/>
              <a:t>Красной меди столб точеный,</a:t>
            </a:r>
          </a:p>
          <a:p>
            <a:r>
              <a:rPr lang="ru-RU" sz="2000" b="1" dirty="0" smtClean="0"/>
              <a:t>А навес сквозной, зеленый. (Сосна).</a:t>
            </a:r>
            <a:endParaRPr lang="ru-RU" sz="2000" b="1" dirty="0"/>
          </a:p>
        </p:txBody>
      </p:sp>
      <p:pic>
        <p:nvPicPr>
          <p:cNvPr id="21508" name="Picture 4" descr="https://im0-tub-ru.yandex.net/i?id=e525670cd1fc1900b4c401c9bec24c3c&amp;n=33&amp;h=215&amp;w=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48"/>
            <a:ext cx="2714644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285992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 это что за дерево?</a:t>
            </a:r>
          </a:p>
          <a:p>
            <a:r>
              <a:rPr lang="ru-RU" sz="2000" b="1" dirty="0" smtClean="0"/>
              <a:t>Темной он покрыт корой,</a:t>
            </a:r>
          </a:p>
          <a:p>
            <a:r>
              <a:rPr lang="ru-RU" sz="2000" b="1" dirty="0" smtClean="0"/>
              <a:t>Лист красивый, вырезной, а на кончике ветвей</a:t>
            </a:r>
          </a:p>
          <a:p>
            <a:r>
              <a:rPr lang="ru-RU" sz="2000" b="1" dirty="0" smtClean="0"/>
              <a:t>Много-много желудей. (Дуб)</a:t>
            </a:r>
            <a:endParaRPr lang="ru-RU" sz="2000" b="1" dirty="0"/>
          </a:p>
        </p:txBody>
      </p:sp>
      <p:pic>
        <p:nvPicPr>
          <p:cNvPr id="21510" name="Picture 6" descr="https://im1-tub-ru.yandex.net/i?id=737cb19e50f73d8912d8e51acc3da87a&amp;n=33&amp;h=215&amp;w=3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86124"/>
            <a:ext cx="30099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8687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Много различных пород деревьев в </a:t>
            </a:r>
            <a:r>
              <a:rPr lang="ru-RU" sz="2000" b="1" dirty="0" smtClean="0"/>
              <a:t> </a:t>
            </a:r>
            <a:r>
              <a:rPr lang="ru-RU" sz="2000" b="1" dirty="0"/>
              <a:t>лесу, но это деревце любит и знает каждый русский человек:</a:t>
            </a:r>
          </a:p>
          <a:p>
            <a:r>
              <a:rPr lang="ru-RU" sz="2000" b="1" dirty="0"/>
              <a:t>По всем странам славится стройная красавица.</a:t>
            </a:r>
          </a:p>
          <a:p>
            <a:r>
              <a:rPr lang="ru-RU" sz="2000" b="1" dirty="0"/>
              <a:t>Белые одежки, </a:t>
            </a:r>
            <a:r>
              <a:rPr lang="ru-RU" sz="2000" b="1" dirty="0" err="1"/>
              <a:t>золото-сережки</a:t>
            </a:r>
            <a:r>
              <a:rPr lang="ru-RU" sz="2000" b="1" dirty="0"/>
              <a:t>, с расплетённою косой умывается росой.</a:t>
            </a:r>
          </a:p>
          <a:p>
            <a:r>
              <a:rPr lang="ru-RU" sz="2000" b="1" dirty="0"/>
              <a:t>                                                Ветер пряди шевелит, заплетать их не велит.</a:t>
            </a:r>
          </a:p>
          <a:p>
            <a:r>
              <a:rPr lang="ru-RU" sz="2000" b="1" dirty="0"/>
              <a:t>Что это за деревце? (Березка).</a:t>
            </a:r>
          </a:p>
        </p:txBody>
      </p:sp>
      <p:pic>
        <p:nvPicPr>
          <p:cNvPr id="20484" name="Picture 4" descr="https://im1-tub-ru.yandex.net/i?id=31bd36831d2d6e4eb864f4b9a862ba37&amp;n=33&amp;h=215&amp;w=2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857752" cy="4857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2071678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Да, березы не зря считается первыми красавицами наших лесов. Особенно красивы березы во время цветения. Цветут березы в средине мая, одновременно с распусканием листьев. Наряжается березка в листву и желтые сережки. Плод березы – маленький орех с двумя прозрачными листьями. В конце лета и начале осени много мелких плодов разносится ветром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://uslide.ru/images/26/32574/960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s00.infourok.ru/images/doc/294/29327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bigslide.ru/images/10/9689/831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7470967</TotalTime>
  <Words>977</Words>
  <Application>Microsoft Office PowerPoint</Application>
  <PresentationFormat>Экран (4:3)</PresentationFormat>
  <Paragraphs>100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2016-03-13T19:44:52Z</dcterms:created>
  <dcterms:modified xsi:type="dcterms:W3CDTF">2016-03-17T19:02:54Z</dcterms:modified>
</cp:coreProperties>
</file>